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  <p:sldMasterId id="2147483727" r:id="rId2"/>
    <p:sldMasterId id="2147483739" r:id="rId3"/>
    <p:sldMasterId id="2147483751" r:id="rId4"/>
  </p:sldMasterIdLst>
  <p:notesMasterIdLst>
    <p:notesMasterId r:id="rId14"/>
  </p:notesMasterIdLst>
  <p:sldIdLst>
    <p:sldId id="256" r:id="rId5"/>
    <p:sldId id="258" r:id="rId6"/>
    <p:sldId id="282" r:id="rId7"/>
    <p:sldId id="263" r:id="rId8"/>
    <p:sldId id="276" r:id="rId9"/>
    <p:sldId id="277" r:id="rId10"/>
    <p:sldId id="279" r:id="rId11"/>
    <p:sldId id="269" r:id="rId12"/>
    <p:sldId id="281" r:id="rId13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2B"/>
    <a:srgbClr val="31314D"/>
    <a:srgbClr val="E2E2E2"/>
    <a:srgbClr val="C0C0C0"/>
    <a:srgbClr val="660066"/>
    <a:srgbClr val="CC0000"/>
    <a:srgbClr val="000066"/>
    <a:srgbClr val="B2B2B2"/>
    <a:srgbClr val="33CC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DB9F081-E751-49EE-B74D-6DC24C1FD132}" type="datetimeFigureOut">
              <a:rPr lang="ru-RU"/>
              <a:pPr>
                <a:defRPr/>
              </a:pPr>
              <a:t>07.08.2017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C196709-86FB-461A-BACA-4C8F41FE1D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62649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2CFF-63E0-4D46-87FC-69443C1E4F9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339-CA5B-4C55-B2BA-49625C08D5F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FB1-396B-49D0-B054-B1B1985669D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E5FD-B5A4-403B-92E4-E76FB9738D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923E-486A-4366-95EF-B0C52621D0A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155F-5ADA-4F61-957F-5B6DF671ADB0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541A4-8B2D-4C24-9281-6F073678A81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83BF-F0E3-419E-B0A9-EA6B79F1F1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2CFF-63E0-4D46-87FC-69443C1E4F9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339-CA5B-4C55-B2BA-49625C08D5F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FB1-396B-49D0-B054-B1B1985669D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E5FD-B5A4-403B-92E4-E76FB9738D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923E-486A-4366-95EF-B0C52621D0A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155F-5ADA-4F61-957F-5B6DF671ADB0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541A4-8B2D-4C24-9281-6F073678A81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83BF-F0E3-419E-B0A9-EA6B79F1F101}" type="slidenum">
              <a:rPr lang="ru-RU" altLang="ru-RU" smtClean="0"/>
              <a:pPr/>
              <a:t>‹#›</a:t>
            </a:fld>
            <a:endParaRPr lang="ru-RU" alt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2CFF-63E0-4D46-87FC-69443C1E4F9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EE7A1339-CA5B-4C55-B2BA-49625C08D5F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FFB1-396B-49D0-B054-B1B1985669D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E5FD-B5A4-403B-92E4-E76FB9738D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923E-486A-4366-95EF-B0C52621D0A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C155F-5ADA-4F61-957F-5B6DF671ADB0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541A4-8B2D-4C24-9281-6F073678A81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83BF-F0E3-419E-B0A9-EA6B79F1F1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1477" y="1052739"/>
            <a:ext cx="10190923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91477" y="188640"/>
            <a:ext cx="10190923" cy="634082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6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391477" y="188640"/>
            <a:ext cx="10190923" cy="634082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391477" y="1052739"/>
            <a:ext cx="10190923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33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9C0DFD81-7BD7-4351-9D55-51431F050950}" type="datetimeFigureOut">
              <a:rPr lang="ru-RU" smtClean="0"/>
              <a:t>07.08.2017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AD3F8DB7-D864-4211-9C7D-E3C6A586C90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32CFF-63E0-4D46-87FC-69443C1E4F9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1339-CA5B-4C55-B2BA-49625C08D5F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F0FFB1-396B-49D0-B054-B1B1985669D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E5FD-B5A4-403B-92E4-E76FB9738D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75923E-486A-4366-95EF-B0C52621D0A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0C155F-5ADA-4F61-957F-5B6DF671ADB0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541A4-8B2D-4C24-9281-6F073678A81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83BF-F0E3-419E-B0A9-EA6B79F1F1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3CF119-88C8-4DA7-ABDE-FB1A3303E0C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F3CF119-88C8-4DA7-ABDE-FB1A3303E0C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F3CF119-88C8-4DA7-ABDE-FB1A3303E0C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689" r:id="rId12"/>
    <p:sldLayoutId id="214748369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F3CF119-88C8-4DA7-ABDE-FB1A3303E0C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iles.school-collection.edu.ru/dlrstore/c7e12acb-61f6-4714-8385-0c892973055b/%5bINF_015%5d_%5bPD_01%5d.swf" TargetMode="External"/><Relationship Id="rId2" Type="http://schemas.openxmlformats.org/officeDocument/2006/relationships/hyperlink" Target="http://files.school-collection.edu.ru/dlrstore/715b2861-5e83-4a1d-895e-db9e5961d66f/%5bINF_019%5d_%5bAM_01%5d.swf" TargetMode="External"/><Relationship Id="rId1" Type="http://schemas.openxmlformats.org/officeDocument/2006/relationships/slideLayout" Target="../slideLayouts/slideLayout37.xml"/><Relationship Id="rId4" Type="http://schemas.openxmlformats.org/officeDocument/2006/relationships/hyperlink" Target="&#1072;&#1085;&#1080;&#1084;&#1072;&#1094;&#1080;&#1103;%20&#1054;&#1088;&#1092;&#1086;&#1075;&#1088;&#1072;&#1092;&#1080;&#1095;&#1077;&#1089;&#1082;&#1072;&#1103;%20&#1087;&#1088;&#1086;&#1074;&#1077;&#1088;&#1082;&#1072;.sw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551386" y="2420941"/>
            <a:ext cx="11161239" cy="147002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ТЕКСТОВЫХ ДОКУМЕНТОВ НА КОМПЬЮТЕРЕ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Объект 4"/>
          <p:cNvSpPr>
            <a:spLocks noGrp="1"/>
          </p:cNvSpPr>
          <p:nvPr>
            <p:ph idx="1"/>
          </p:nvPr>
        </p:nvSpPr>
        <p:spPr>
          <a:xfrm>
            <a:off x="609600" y="1196753"/>
            <a:ext cx="10972800" cy="4929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набор </a:t>
            </a:r>
            <a:r>
              <a:rPr lang="ru-RU" altLang="ru-RU" sz="3200" b="1" dirty="0"/>
              <a:t>(ввод) текста</a:t>
            </a:r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клавиатурный </a:t>
            </a:r>
            <a:r>
              <a:rPr lang="ru-RU" altLang="ru-RU" sz="3200" b="1" dirty="0"/>
              <a:t>тренажёр</a:t>
            </a:r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редактирование </a:t>
            </a:r>
            <a:r>
              <a:rPr lang="ru-RU" altLang="ru-RU" sz="3200" b="1" dirty="0"/>
              <a:t>(правка) текста</a:t>
            </a:r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режим </a:t>
            </a:r>
            <a:r>
              <a:rPr lang="ru-RU" altLang="ru-RU" sz="3200" b="1" dirty="0"/>
              <a:t>вставки/замены</a:t>
            </a:r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проверка </a:t>
            </a:r>
            <a:r>
              <a:rPr lang="ru-RU" altLang="ru-RU" sz="3200" b="1" dirty="0"/>
              <a:t>правописания</a:t>
            </a:r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поиск </a:t>
            </a:r>
            <a:r>
              <a:rPr lang="ru-RU" altLang="ru-RU" sz="3200" b="1" dirty="0"/>
              <a:t>и замена</a:t>
            </a:r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фрагмент</a:t>
            </a:r>
            <a:endParaRPr lang="ru-RU" altLang="ru-RU" sz="3200" b="1" dirty="0"/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rgbClr val="FF662B"/>
                </a:solidFill>
              </a:rPr>
              <a:t>- </a:t>
            </a:r>
            <a:r>
              <a:rPr lang="ru-RU" altLang="ru-RU" sz="3200" b="1" dirty="0" smtClean="0"/>
              <a:t>буфер </a:t>
            </a:r>
            <a:r>
              <a:rPr lang="ru-RU" altLang="ru-RU" sz="3200" b="1" dirty="0"/>
              <a:t>обмена</a:t>
            </a:r>
            <a:endParaRPr lang="ru-RU" altLang="ru-RU" sz="3200" dirty="0"/>
          </a:p>
        </p:txBody>
      </p:sp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609600" y="332656"/>
            <a:ext cx="10972800" cy="72008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Ключевые слова</a:t>
            </a:r>
            <a:endParaRPr lang="ru-RU" alt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ownloads\pQviFze9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52427"/>
            <a:ext cx="11521280" cy="673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08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550807" y="1771652"/>
            <a:ext cx="1108980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200" dirty="0"/>
              <a:t>там, где это нужно, используйте прописные буквы (</a:t>
            </a:r>
            <a:r>
              <a:rPr lang="ru-RU" altLang="ru-RU" sz="2200" dirty="0" err="1"/>
              <a:t>Shift</a:t>
            </a:r>
            <a:r>
              <a:rPr lang="ru-RU" altLang="ru-RU" sz="2200" dirty="0"/>
              <a:t> +  буква);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550810" y="1787376"/>
            <a:ext cx="11089804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200" dirty="0"/>
              <a:t> соседние слова отделяйте одним пробелом;</a:t>
            </a: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550811" y="1773238"/>
            <a:ext cx="1108980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200" dirty="0"/>
              <a:t>знаки препинания (запятую, двоеточие, точку, восклицательный и вопросительный знаки) пишите слитно с предшествующим словом и отделяйте пробелом от следующего слова;</a:t>
            </a:r>
          </a:p>
        </p:txBody>
      </p:sp>
      <p:sp>
        <p:nvSpPr>
          <p:cNvPr id="16429" name="Text Box 45"/>
          <p:cNvSpPr txBox="1">
            <a:spLocks noChangeArrowheads="1"/>
          </p:cNvSpPr>
          <p:nvPr/>
        </p:nvSpPr>
        <p:spPr bwMode="auto">
          <a:xfrm>
            <a:off x="550813" y="1773240"/>
            <a:ext cx="11089801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200"/>
              <a:t>тире выделяйте пробелами с двух сторон;</a:t>
            </a:r>
          </a:p>
        </p:txBody>
      </p:sp>
      <p:sp>
        <p:nvSpPr>
          <p:cNvPr id="16434" name="Text Box 50"/>
          <p:cNvSpPr txBox="1">
            <a:spLocks noChangeArrowheads="1"/>
          </p:cNvSpPr>
          <p:nvPr/>
        </p:nvSpPr>
        <p:spPr bwMode="auto">
          <a:xfrm>
            <a:off x="550813" y="1773240"/>
            <a:ext cx="1123324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altLang="ru-RU" sz="2200" dirty="0"/>
              <a:t>дефис пишите слитно с соединяемыми им словами.</a:t>
            </a:r>
          </a:p>
        </p:txBody>
      </p:sp>
      <p:sp>
        <p:nvSpPr>
          <p:cNvPr id="16427" name="Text Box 43"/>
          <p:cNvSpPr txBox="1">
            <a:spLocks noChangeArrowheads="1"/>
          </p:cNvSpPr>
          <p:nvPr/>
        </p:nvSpPr>
        <p:spPr bwMode="auto">
          <a:xfrm>
            <a:off x="550814" y="1773241"/>
            <a:ext cx="110898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2400" dirty="0"/>
              <a:t> </a:t>
            </a:r>
            <a:r>
              <a:rPr lang="ru-RU" altLang="ru-RU" sz="2200" dirty="0"/>
              <a:t>кавычки и скобки пишите слитно с соответствующими словами;</a:t>
            </a:r>
          </a:p>
        </p:txBody>
      </p:sp>
      <p:sp>
        <p:nvSpPr>
          <p:cNvPr id="9218" name="Заголовок 2"/>
          <p:cNvSpPr>
            <a:spLocks/>
          </p:cNvSpPr>
          <p:nvPr/>
        </p:nvSpPr>
        <p:spPr bwMode="auto">
          <a:xfrm>
            <a:off x="550815" y="390524"/>
            <a:ext cx="11233248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Набор (ввод) текста</a:t>
            </a:r>
          </a:p>
        </p:txBody>
      </p:sp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550815" y="953940"/>
            <a:ext cx="1123324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/>
            <a:r>
              <a:rPr lang="ru-RU" altLang="ru-RU" sz="2200" dirty="0"/>
              <a:t>Подготовка документа на компьютере состоит из таких этапов, как </a:t>
            </a:r>
            <a:r>
              <a:rPr lang="ru-RU" altLang="ru-RU" sz="2200" b="1" dirty="0">
                <a:solidFill>
                  <a:srgbClr val="FF662B"/>
                </a:solidFill>
              </a:rPr>
              <a:t>набор</a:t>
            </a:r>
            <a:r>
              <a:rPr lang="ru-RU" altLang="ru-RU" sz="2200" dirty="0"/>
              <a:t>, </a:t>
            </a:r>
            <a:r>
              <a:rPr lang="ru-RU" altLang="ru-RU" sz="2200" b="1" dirty="0">
                <a:solidFill>
                  <a:srgbClr val="FF662B"/>
                </a:solidFill>
              </a:rPr>
              <a:t>редактирование</a:t>
            </a:r>
            <a:r>
              <a:rPr lang="ru-RU" altLang="ru-RU" sz="2200" dirty="0"/>
              <a:t> и </a:t>
            </a:r>
            <a:r>
              <a:rPr lang="ru-RU" altLang="ru-RU" sz="2200" b="1" dirty="0">
                <a:solidFill>
                  <a:srgbClr val="FF662B"/>
                </a:solidFill>
              </a:rPr>
              <a:t>форматирование</a:t>
            </a:r>
            <a:r>
              <a:rPr lang="ru-RU" altLang="ru-RU" sz="2200" dirty="0"/>
              <a:t>.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50815" y="1658641"/>
            <a:ext cx="1123324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41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/>
            <a:r>
              <a:rPr lang="ru-RU" altLang="ru-RU" sz="2200" b="1" dirty="0">
                <a:solidFill>
                  <a:srgbClr val="FF662B"/>
                </a:solidFill>
              </a:rPr>
              <a:t>Набор (ввод)</a:t>
            </a:r>
            <a:r>
              <a:rPr lang="ru-RU" altLang="ru-RU" sz="2200" dirty="0">
                <a:solidFill>
                  <a:srgbClr val="FF662B"/>
                </a:solidFill>
              </a:rPr>
              <a:t> </a:t>
            </a:r>
            <a:r>
              <a:rPr lang="ru-RU" altLang="ru-RU" sz="2200" dirty="0"/>
              <a:t>текста осуществляется с помощью клавиатуры. Навык квалифицированного клавиатурного письма сегодня считается социальным, общекультурным.</a:t>
            </a:r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3429000"/>
            <a:ext cx="4246563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550816" y="2665570"/>
            <a:ext cx="1108980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41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/>
            <a:r>
              <a:rPr lang="ru-RU" altLang="ru-RU" sz="2200" dirty="0"/>
              <a:t>Расположение букв на клавиатуре выполнено с учётом принципа «наибольшей повторяемости».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50815" y="6092828"/>
            <a:ext cx="1108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41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Зоны ответственности пальцев на клавиатуре</a:t>
            </a:r>
          </a:p>
        </p:txBody>
      </p:sp>
      <p:sp>
        <p:nvSpPr>
          <p:cNvPr id="16394" name="Text Box 5"/>
          <p:cNvSpPr txBox="1">
            <a:spLocks noChangeArrowheads="1"/>
          </p:cNvSpPr>
          <p:nvPr/>
        </p:nvSpPr>
        <p:spPr bwMode="auto">
          <a:xfrm>
            <a:off x="550814" y="1127772"/>
            <a:ext cx="11089801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solidFill>
                  <a:srgbClr val="FF662B"/>
                </a:solidFill>
              </a:rPr>
              <a:t>Правила ввода текста: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50805" y="1773239"/>
            <a:ext cx="110898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dirty="0"/>
              <a:t> </a:t>
            </a:r>
            <a:r>
              <a:rPr lang="ru-RU" altLang="ru-RU" sz="2200" dirty="0"/>
              <a:t>не следите за концом строки: как только он будет достигнут, курсор автоматически перейдёт на начало следующей строки;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550805" y="1744218"/>
            <a:ext cx="1108980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altLang="ru-RU" dirty="0"/>
              <a:t> </a:t>
            </a:r>
            <a:r>
              <a:rPr lang="ru-RU" altLang="ru-RU" sz="2200" dirty="0" smtClean="0"/>
              <a:t> </a:t>
            </a:r>
            <a:r>
              <a:rPr lang="ru-RU" altLang="ru-RU" sz="2200" dirty="0"/>
              <a:t>для того чтобы перейти к вводу нового абзаца, нажмите клавишу </a:t>
            </a:r>
            <a:r>
              <a:rPr lang="ru-RU" altLang="ru-RU" sz="2200" dirty="0" err="1"/>
              <a:t>Enter</a:t>
            </a:r>
            <a:r>
              <a:rPr lang="ru-RU" altLang="ru-RU" sz="2200" dirty="0"/>
              <a:t>;</a:t>
            </a:r>
          </a:p>
        </p:txBody>
      </p:sp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2997200"/>
            <a:ext cx="2514600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359151" y="2997200"/>
            <a:ext cx="5257800" cy="863600"/>
            <a:chOff x="1156" y="1888"/>
            <a:chExt cx="3312" cy="544"/>
          </a:xfrm>
        </p:grpSpPr>
        <p:grpSp>
          <p:nvGrpSpPr>
            <p:cNvPr id="9263" name="Group 16"/>
            <p:cNvGrpSpPr>
              <a:grpSpLocks/>
            </p:cNvGrpSpPr>
            <p:nvPr/>
          </p:nvGrpSpPr>
          <p:grpSpPr bwMode="auto">
            <a:xfrm>
              <a:off x="1156" y="1933"/>
              <a:ext cx="1724" cy="499"/>
              <a:chOff x="1111" y="3430"/>
              <a:chExt cx="1724" cy="499"/>
            </a:xfrm>
          </p:grpSpPr>
          <p:sp>
            <p:nvSpPr>
              <p:cNvPr id="9266" name="AutoShape 17"/>
              <p:cNvSpPr>
                <a:spLocks noChangeArrowheads="1"/>
              </p:cNvSpPr>
              <p:nvPr/>
            </p:nvSpPr>
            <p:spPr bwMode="auto">
              <a:xfrm>
                <a:off x="1111" y="3430"/>
                <a:ext cx="1724" cy="499"/>
              </a:xfrm>
              <a:prstGeom prst="bevel">
                <a:avLst>
                  <a:gd name="adj" fmla="val 12500"/>
                </a:avLst>
              </a:prstGeom>
              <a:solidFill>
                <a:srgbClr val="B2B2B2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2400" b="1"/>
                  <a:t>Shift</a:t>
                </a:r>
                <a:endParaRPr lang="ru-RU" altLang="ru-RU" sz="2400" b="1"/>
              </a:p>
            </p:txBody>
          </p:sp>
          <p:sp>
            <p:nvSpPr>
              <p:cNvPr id="9267" name="AutoShape 18"/>
              <p:cNvSpPr>
                <a:spLocks noChangeArrowheads="1"/>
              </p:cNvSpPr>
              <p:nvPr/>
            </p:nvSpPr>
            <p:spPr bwMode="auto">
              <a:xfrm>
                <a:off x="1429" y="3566"/>
                <a:ext cx="90" cy="227"/>
              </a:xfrm>
              <a:prstGeom prst="upArrow">
                <a:avLst>
                  <a:gd name="adj1" fmla="val 50000"/>
                  <a:gd name="adj2" fmla="val 63056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sp>
          <p:nvSpPr>
            <p:cNvPr id="9264" name="AutoShape 19"/>
            <p:cNvSpPr>
              <a:spLocks noChangeArrowheads="1"/>
            </p:cNvSpPr>
            <p:nvPr/>
          </p:nvSpPr>
          <p:spPr bwMode="auto">
            <a:xfrm>
              <a:off x="3787" y="1933"/>
              <a:ext cx="681" cy="499"/>
            </a:xfrm>
            <a:prstGeom prst="bevel">
              <a:avLst>
                <a:gd name="adj" fmla="val 12500"/>
              </a:avLst>
            </a:prstGeom>
            <a:solidFill>
              <a:srgbClr val="B2B2B2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200" b="1"/>
                <a:t>Буква</a:t>
              </a:r>
            </a:p>
          </p:txBody>
        </p:sp>
        <p:sp>
          <p:nvSpPr>
            <p:cNvPr id="9265" name="Text Box 20"/>
            <p:cNvSpPr txBox="1">
              <a:spLocks noChangeArrowheads="1"/>
            </p:cNvSpPr>
            <p:nvPr/>
          </p:nvSpPr>
          <p:spPr bwMode="auto">
            <a:xfrm>
              <a:off x="3152" y="1888"/>
              <a:ext cx="408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4800" b="1"/>
                <a:t>+</a:t>
              </a:r>
            </a:p>
          </p:txBody>
        </p:sp>
      </p:grpSp>
      <p:sp>
        <p:nvSpPr>
          <p:cNvPr id="16406" name="AutoShape 22"/>
          <p:cNvSpPr>
            <a:spLocks noChangeArrowheads="1"/>
          </p:cNvSpPr>
          <p:nvPr/>
        </p:nvSpPr>
        <p:spPr bwMode="auto">
          <a:xfrm>
            <a:off x="3935415" y="2924178"/>
            <a:ext cx="4897437" cy="504825"/>
          </a:xfrm>
          <a:prstGeom prst="bevel">
            <a:avLst>
              <a:gd name="adj" fmla="val 12500"/>
            </a:avLst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2711450" y="4221164"/>
            <a:ext cx="79565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>
                <a:solidFill>
                  <a:srgbClr val="000066"/>
                </a:solidFill>
              </a:rPr>
              <a:t>Хорошо? Отлично! Лето, солнце.</a:t>
            </a:r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6167441" y="3284541"/>
            <a:ext cx="1512887" cy="46166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rgbClr val="CC0000"/>
                </a:solidFill>
              </a:rPr>
              <a:t>слитно </a:t>
            </a:r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6024564" y="5516566"/>
            <a:ext cx="2016125" cy="461665"/>
          </a:xfrm>
          <a:prstGeom prst="rect">
            <a:avLst/>
          </a:prstGeom>
          <a:noFill/>
          <a:ln w="2857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rgbClr val="660066"/>
                </a:solidFill>
              </a:rPr>
              <a:t>отделить</a:t>
            </a:r>
            <a:r>
              <a:rPr lang="ru-RU" altLang="ru-RU" sz="2400">
                <a:solidFill>
                  <a:srgbClr val="CC0000"/>
                </a:solidFill>
              </a:rPr>
              <a:t>  </a:t>
            </a:r>
          </a:p>
        </p:txBody>
      </p:sp>
      <p:sp>
        <p:nvSpPr>
          <p:cNvPr id="16411" name="Line 27"/>
          <p:cNvSpPr>
            <a:spLocks noChangeShapeType="1"/>
          </p:cNvSpPr>
          <p:nvPr/>
        </p:nvSpPr>
        <p:spPr bwMode="auto">
          <a:xfrm>
            <a:off x="4583113" y="3789363"/>
            <a:ext cx="56896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2" name="Line 28"/>
          <p:cNvSpPr>
            <a:spLocks noChangeShapeType="1"/>
          </p:cNvSpPr>
          <p:nvPr/>
        </p:nvSpPr>
        <p:spPr bwMode="auto">
          <a:xfrm>
            <a:off x="4583113" y="3789363"/>
            <a:ext cx="0" cy="6477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>
            <a:off x="6959600" y="3789363"/>
            <a:ext cx="0" cy="6477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4" name="Line 30"/>
          <p:cNvSpPr>
            <a:spLocks noChangeShapeType="1"/>
          </p:cNvSpPr>
          <p:nvPr/>
        </p:nvSpPr>
        <p:spPr bwMode="auto">
          <a:xfrm>
            <a:off x="8328025" y="3789366"/>
            <a:ext cx="0" cy="719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5" name="Line 31"/>
          <p:cNvSpPr>
            <a:spLocks noChangeShapeType="1"/>
          </p:cNvSpPr>
          <p:nvPr/>
        </p:nvSpPr>
        <p:spPr bwMode="auto">
          <a:xfrm>
            <a:off x="10272713" y="3789363"/>
            <a:ext cx="0" cy="79216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 flipV="1">
            <a:off x="4943475" y="5516563"/>
            <a:ext cx="3600451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7" name="Line 33"/>
          <p:cNvSpPr>
            <a:spLocks noChangeShapeType="1"/>
          </p:cNvSpPr>
          <p:nvPr/>
        </p:nvSpPr>
        <p:spPr bwMode="auto">
          <a:xfrm flipV="1">
            <a:off x="4943475" y="4652963"/>
            <a:ext cx="0" cy="8636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8" name="Line 34"/>
          <p:cNvSpPr>
            <a:spLocks noChangeShapeType="1"/>
          </p:cNvSpPr>
          <p:nvPr/>
        </p:nvSpPr>
        <p:spPr bwMode="auto">
          <a:xfrm flipV="1">
            <a:off x="7175500" y="4581525"/>
            <a:ext cx="0" cy="935038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19" name="Line 35"/>
          <p:cNvSpPr>
            <a:spLocks noChangeShapeType="1"/>
          </p:cNvSpPr>
          <p:nvPr/>
        </p:nvSpPr>
        <p:spPr bwMode="auto">
          <a:xfrm flipV="1">
            <a:off x="8543925" y="4581525"/>
            <a:ext cx="0" cy="935038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0" name="Text Box 36"/>
          <p:cNvSpPr txBox="1">
            <a:spLocks noChangeArrowheads="1"/>
          </p:cNvSpPr>
          <p:nvPr/>
        </p:nvSpPr>
        <p:spPr bwMode="auto">
          <a:xfrm>
            <a:off x="3000375" y="3860801"/>
            <a:ext cx="68405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3600" b="1">
                <a:solidFill>
                  <a:srgbClr val="000066"/>
                </a:solidFill>
              </a:rPr>
              <a:t>     «Хорошо летом!»         (5)</a:t>
            </a:r>
          </a:p>
        </p:txBody>
      </p:sp>
      <p:sp>
        <p:nvSpPr>
          <p:cNvPr id="16421" name="Text Box 37"/>
          <p:cNvSpPr txBox="1">
            <a:spLocks noChangeArrowheads="1"/>
          </p:cNvSpPr>
          <p:nvPr/>
        </p:nvSpPr>
        <p:spPr bwMode="auto">
          <a:xfrm>
            <a:off x="5808666" y="2924178"/>
            <a:ext cx="1512887" cy="46166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rgbClr val="CC0000"/>
                </a:solidFill>
              </a:rPr>
              <a:t>слитно </a:t>
            </a:r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3937001" y="3429000"/>
            <a:ext cx="5329239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3937000" y="3429000"/>
            <a:ext cx="0" cy="6477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8977313" y="3429003"/>
            <a:ext cx="0" cy="7921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5" name="Line 41"/>
          <p:cNvSpPr>
            <a:spLocks noChangeShapeType="1"/>
          </p:cNvSpPr>
          <p:nvPr/>
        </p:nvSpPr>
        <p:spPr bwMode="auto">
          <a:xfrm>
            <a:off x="7466013" y="3429000"/>
            <a:ext cx="0" cy="71913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6" name="Line 42"/>
          <p:cNvSpPr>
            <a:spLocks noChangeShapeType="1"/>
          </p:cNvSpPr>
          <p:nvPr/>
        </p:nvSpPr>
        <p:spPr bwMode="auto">
          <a:xfrm>
            <a:off x="9266239" y="3429000"/>
            <a:ext cx="0" cy="71913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28" name="Text Box 44"/>
          <p:cNvSpPr txBox="1">
            <a:spLocks noChangeArrowheads="1"/>
          </p:cNvSpPr>
          <p:nvPr/>
        </p:nvSpPr>
        <p:spPr bwMode="auto">
          <a:xfrm>
            <a:off x="3000375" y="3284539"/>
            <a:ext cx="68405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 b="1">
                <a:solidFill>
                  <a:srgbClr val="000066"/>
                </a:solidFill>
              </a:rPr>
              <a:t>Справка – это документ.</a:t>
            </a:r>
          </a:p>
        </p:txBody>
      </p:sp>
      <p:sp>
        <p:nvSpPr>
          <p:cNvPr id="16430" name="Text Box 46"/>
          <p:cNvSpPr txBox="1">
            <a:spLocks noChangeArrowheads="1"/>
          </p:cNvSpPr>
          <p:nvPr/>
        </p:nvSpPr>
        <p:spPr bwMode="auto">
          <a:xfrm>
            <a:off x="4800602" y="2565403"/>
            <a:ext cx="2016125" cy="461665"/>
          </a:xfrm>
          <a:prstGeom prst="rect">
            <a:avLst/>
          </a:prstGeom>
          <a:noFill/>
          <a:ln w="2857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rgbClr val="660066"/>
                </a:solidFill>
              </a:rPr>
              <a:t>отделить</a:t>
            </a:r>
            <a:r>
              <a:rPr lang="ru-RU" altLang="ru-RU" sz="2400">
                <a:solidFill>
                  <a:srgbClr val="CC0000"/>
                </a:solidFill>
              </a:rPr>
              <a:t>  </a:t>
            </a:r>
          </a:p>
        </p:txBody>
      </p:sp>
      <p:sp>
        <p:nvSpPr>
          <p:cNvPr id="16431" name="Line 47"/>
          <p:cNvSpPr>
            <a:spLocks noChangeShapeType="1"/>
          </p:cNvSpPr>
          <p:nvPr/>
        </p:nvSpPr>
        <p:spPr bwMode="auto">
          <a:xfrm>
            <a:off x="5591175" y="3068641"/>
            <a:ext cx="0" cy="504825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2" name="Line 48"/>
          <p:cNvSpPr>
            <a:spLocks noChangeShapeType="1"/>
          </p:cNvSpPr>
          <p:nvPr/>
        </p:nvSpPr>
        <p:spPr bwMode="auto">
          <a:xfrm>
            <a:off x="6024563" y="3068641"/>
            <a:ext cx="0" cy="504825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3" name="Text Box 49"/>
          <p:cNvSpPr txBox="1">
            <a:spLocks noChangeArrowheads="1"/>
          </p:cNvSpPr>
          <p:nvPr/>
        </p:nvSpPr>
        <p:spPr bwMode="auto">
          <a:xfrm>
            <a:off x="3000375" y="3284538"/>
            <a:ext cx="6840539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 b="1">
                <a:solidFill>
                  <a:srgbClr val="000066"/>
                </a:solidFill>
              </a:rPr>
              <a:t>Человек-амфибия.</a:t>
            </a:r>
          </a:p>
        </p:txBody>
      </p:sp>
      <p:sp>
        <p:nvSpPr>
          <p:cNvPr id="16435" name="Text Box 51"/>
          <p:cNvSpPr txBox="1">
            <a:spLocks noChangeArrowheads="1"/>
          </p:cNvSpPr>
          <p:nvPr/>
        </p:nvSpPr>
        <p:spPr bwMode="auto">
          <a:xfrm>
            <a:off x="5591175" y="2420941"/>
            <a:ext cx="1512888" cy="46166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rgbClr val="CC0000"/>
                </a:solidFill>
              </a:rPr>
              <a:t>слитно </a:t>
            </a:r>
          </a:p>
        </p:txBody>
      </p:sp>
      <p:sp>
        <p:nvSpPr>
          <p:cNvPr id="16436" name="Line 52"/>
          <p:cNvSpPr>
            <a:spLocks noChangeShapeType="1"/>
          </p:cNvSpPr>
          <p:nvPr/>
        </p:nvSpPr>
        <p:spPr bwMode="auto">
          <a:xfrm>
            <a:off x="6167439" y="2924175"/>
            <a:ext cx="0" cy="71913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7" name="Line 53"/>
          <p:cNvSpPr>
            <a:spLocks noChangeShapeType="1"/>
          </p:cNvSpPr>
          <p:nvPr/>
        </p:nvSpPr>
        <p:spPr bwMode="auto">
          <a:xfrm>
            <a:off x="6383339" y="2924175"/>
            <a:ext cx="0" cy="71913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1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10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10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10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10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1000"/>
                                        <p:tgtEl>
                                          <p:spTgt spid="1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10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10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10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9" dur="10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10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10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10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1000"/>
                                        <p:tgtEl>
                                          <p:spTgt spid="1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1000"/>
                                        <p:tgtEl>
                                          <p:spTgt spid="16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1000"/>
                                        <p:tgtEl>
                                          <p:spTgt spid="16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5" dur="1000"/>
                                        <p:tgtEl>
                                          <p:spTgt spid="1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9" dur="1000"/>
                                        <p:tgtEl>
                                          <p:spTgt spid="16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 nodeType="clickPar">
                      <p:stCondLst>
                        <p:cond delay="indefinite"/>
                      </p:stCondLst>
                      <p:childTnLst>
                        <p:par>
                          <p:cTn id="2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1000"/>
                                        <p:tgtEl>
                                          <p:spTgt spid="1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9" dur="1000"/>
                                        <p:tgtEl>
                                          <p:spTgt spid="1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1000"/>
                                        <p:tgtEl>
                                          <p:spTgt spid="1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7" dur="10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1" dur="1000"/>
                                        <p:tgtEl>
                                          <p:spTgt spid="1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8" grpId="0"/>
      <p:bldP spid="16398" grpId="1"/>
      <p:bldP spid="16405" grpId="0"/>
      <p:bldP spid="16405" grpId="1"/>
      <p:bldP spid="16407" grpId="0"/>
      <p:bldP spid="16407" grpId="1"/>
      <p:bldP spid="16429" grpId="0"/>
      <p:bldP spid="16429" grpId="1"/>
      <p:bldP spid="16434" grpId="0"/>
      <p:bldP spid="16427" grpId="0"/>
      <p:bldP spid="16427" grpId="1"/>
      <p:bldP spid="16386" grpId="0"/>
      <p:bldP spid="16386" grpId="1"/>
      <p:bldP spid="16389" grpId="0"/>
      <p:bldP spid="16389" grpId="1"/>
      <p:bldP spid="16392" grpId="0"/>
      <p:bldP spid="16392" grpId="1"/>
      <p:bldP spid="16393" grpId="0"/>
      <p:bldP spid="16393" grpId="1"/>
      <p:bldP spid="16394" grpId="0"/>
      <p:bldP spid="16395" grpId="0"/>
      <p:bldP spid="16395" grpId="1"/>
      <p:bldP spid="16396" grpId="0"/>
      <p:bldP spid="16396" grpId="1"/>
      <p:bldP spid="16406" grpId="0" animBg="1"/>
      <p:bldP spid="16406" grpId="1" animBg="1"/>
      <p:bldP spid="16408" grpId="0"/>
      <p:bldP spid="16408" grpId="1"/>
      <p:bldP spid="16409" grpId="0" animBg="1"/>
      <p:bldP spid="16409" grpId="1" animBg="1"/>
      <p:bldP spid="16410" grpId="0" animBg="1"/>
      <p:bldP spid="16410" grpId="1" animBg="1"/>
      <p:bldP spid="16420" grpId="0"/>
      <p:bldP spid="16420" grpId="1"/>
      <p:bldP spid="16421" grpId="0" animBg="1"/>
      <p:bldP spid="16421" grpId="1" animBg="1"/>
      <p:bldP spid="16428" grpId="0"/>
      <p:bldP spid="16428" grpId="1"/>
      <p:bldP spid="16430" grpId="0" animBg="1"/>
      <p:bldP spid="16430" grpId="1" animBg="1"/>
      <p:bldP spid="16433" grpId="0"/>
      <p:bldP spid="164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9" name="Text Box 51"/>
          <p:cNvSpPr txBox="1">
            <a:spLocks noChangeArrowheads="1"/>
          </p:cNvSpPr>
          <p:nvPr/>
        </p:nvSpPr>
        <p:spPr bwMode="auto">
          <a:xfrm>
            <a:off x="552178" y="2838402"/>
            <a:ext cx="1123324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/>
            <a:r>
              <a:rPr lang="ru-RU" altLang="ru-RU" sz="2200" dirty="0"/>
              <a:t>Всё многообразие ошибок, допускаемых при вводе текста, может быть сведено к трём типам: лишний символ, пропущенный символ и ошибочный символ.</a:t>
            </a:r>
          </a:p>
        </p:txBody>
      </p:sp>
      <p:sp>
        <p:nvSpPr>
          <p:cNvPr id="17457" name="Text Box 49"/>
          <p:cNvSpPr txBox="1">
            <a:spLocks noChangeArrowheads="1"/>
          </p:cNvSpPr>
          <p:nvPr/>
        </p:nvSpPr>
        <p:spPr bwMode="auto">
          <a:xfrm>
            <a:off x="480966" y="908050"/>
            <a:ext cx="1123324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/>
            <a:r>
              <a:rPr lang="ru-RU" altLang="ru-RU" sz="2200" dirty="0"/>
              <a:t>Современные текстовые процессоры снабжены средствами проверки правописания. </a:t>
            </a:r>
          </a:p>
        </p:txBody>
      </p:sp>
      <p:sp>
        <p:nvSpPr>
          <p:cNvPr id="1027" name="Заголовок 2"/>
          <p:cNvSpPr>
            <a:spLocks/>
          </p:cNvSpPr>
          <p:nvPr/>
        </p:nvSpPr>
        <p:spPr bwMode="auto">
          <a:xfrm>
            <a:off x="480965" y="450606"/>
            <a:ext cx="11233248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Редактирование текста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82959" y="906543"/>
            <a:ext cx="1123324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/>
            <a:r>
              <a:rPr lang="ru-RU" altLang="ru-RU" sz="2200" dirty="0"/>
              <a:t>При </a:t>
            </a:r>
            <a:r>
              <a:rPr lang="ru-RU" altLang="ru-RU" sz="2200" b="1" dirty="0">
                <a:solidFill>
                  <a:srgbClr val="FF662B"/>
                </a:solidFill>
              </a:rPr>
              <a:t>редактировании (правке)</a:t>
            </a:r>
            <a:r>
              <a:rPr lang="ru-RU" altLang="ru-RU" sz="2200" dirty="0">
                <a:solidFill>
                  <a:srgbClr val="FF662B"/>
                </a:solidFill>
              </a:rPr>
              <a:t> </a:t>
            </a:r>
            <a:r>
              <a:rPr lang="ru-RU" altLang="ru-RU" sz="2200" dirty="0"/>
              <a:t>текста его просматривают, чтобы убедиться, что всё правильно, исправляют обнаруженные ошибки и вносят необходимые изменения.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16276" y="1844675"/>
            <a:ext cx="65516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/>
              <a:t>Быстрое перемещение курсора: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3432175" y="2420941"/>
            <a:ext cx="1150939" cy="433387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Home</a:t>
            </a:r>
            <a:endParaRPr lang="ru-RU" altLang="ru-RU" sz="2000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888165" y="2420938"/>
            <a:ext cx="2592387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в начало строки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3432175" y="3068641"/>
            <a:ext cx="1150939" cy="433387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End</a:t>
            </a:r>
            <a:endParaRPr lang="ru-RU" altLang="ru-RU" sz="2000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6888165" y="3068638"/>
            <a:ext cx="2592387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в конец строки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3432175" y="3716341"/>
            <a:ext cx="1150939" cy="433387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Ctrl</a:t>
            </a:r>
            <a:endParaRPr lang="ru-RU" altLang="ru-RU" sz="2000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6888165" y="3717925"/>
            <a:ext cx="2592387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на слово вправо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3432175" y="4365625"/>
            <a:ext cx="1150939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Ctrl</a:t>
            </a:r>
            <a:endParaRPr lang="ru-RU" altLang="ru-RU" sz="2000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888165" y="4365625"/>
            <a:ext cx="2592387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на слово влево</a:t>
            </a:r>
          </a:p>
        </p:txBody>
      </p:sp>
      <p:sp>
        <p:nvSpPr>
          <p:cNvPr id="17422" name="AutoShape 14"/>
          <p:cNvSpPr>
            <a:spLocks noChangeArrowheads="1"/>
          </p:cNvSpPr>
          <p:nvPr/>
        </p:nvSpPr>
        <p:spPr bwMode="auto">
          <a:xfrm>
            <a:off x="3432175" y="5013325"/>
            <a:ext cx="1150939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Page Up</a:t>
            </a:r>
            <a:endParaRPr lang="ru-RU" altLang="ru-RU" sz="2000"/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6888165" y="5013325"/>
            <a:ext cx="2592387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на «экран» вверх </a:t>
            </a:r>
          </a:p>
        </p:txBody>
      </p:sp>
      <p:sp>
        <p:nvSpPr>
          <p:cNvPr id="17424" name="AutoShape 16"/>
          <p:cNvSpPr>
            <a:spLocks noChangeArrowheads="1"/>
          </p:cNvSpPr>
          <p:nvPr/>
        </p:nvSpPr>
        <p:spPr bwMode="auto">
          <a:xfrm>
            <a:off x="3432175" y="5661028"/>
            <a:ext cx="1150939" cy="720725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 sz="2000"/>
              <a:t>Page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altLang="ru-RU" sz="2000"/>
              <a:t>Down</a:t>
            </a:r>
            <a:endParaRPr lang="ru-RU" altLang="ru-RU" sz="2000"/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6888165" y="5805488"/>
            <a:ext cx="2592387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на «экран» вниз</a:t>
            </a:r>
          </a:p>
        </p:txBody>
      </p:sp>
      <p:sp>
        <p:nvSpPr>
          <p:cNvPr id="17426" name="AutoShape 18"/>
          <p:cNvSpPr>
            <a:spLocks noChangeArrowheads="1"/>
          </p:cNvSpPr>
          <p:nvPr/>
        </p:nvSpPr>
        <p:spPr bwMode="auto">
          <a:xfrm>
            <a:off x="5375278" y="3716341"/>
            <a:ext cx="576263" cy="433387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ru-RU" altLang="ru-RU" sz="3200" b="1">
                <a:sym typeface="Symbol" panose="05050102010706020507" pitchFamily="18" charset="2"/>
              </a:rPr>
              <a:t></a:t>
            </a:r>
          </a:p>
        </p:txBody>
      </p:sp>
      <p:sp>
        <p:nvSpPr>
          <p:cNvPr id="17427" name="AutoShape 19"/>
          <p:cNvSpPr>
            <a:spLocks noChangeArrowheads="1"/>
          </p:cNvSpPr>
          <p:nvPr/>
        </p:nvSpPr>
        <p:spPr bwMode="auto">
          <a:xfrm flipH="1">
            <a:off x="5375278" y="4365625"/>
            <a:ext cx="576263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</a:pPr>
            <a:r>
              <a:rPr lang="ru-RU" altLang="ru-RU" sz="3200" b="1">
                <a:sym typeface="Symbol" panose="05050102010706020507" pitchFamily="18" charset="2"/>
              </a:rPr>
              <a:t>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4800602" y="3789366"/>
            <a:ext cx="3587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 sz="2800" b="1"/>
              <a:t>+</a:t>
            </a:r>
            <a:endParaRPr lang="ru-RU" altLang="ru-RU" sz="2800" b="1"/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4800602" y="4365625"/>
            <a:ext cx="3587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 sz="2800" b="1"/>
              <a:t>+</a:t>
            </a:r>
            <a:endParaRPr lang="ru-RU" altLang="ru-RU" sz="2800" b="1"/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3216276" y="1844676"/>
            <a:ext cx="65516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/>
              <a:t>Комбинации клавиш для режима прокрутки</a:t>
            </a:r>
          </a:p>
        </p:txBody>
      </p:sp>
      <p:sp>
        <p:nvSpPr>
          <p:cNvPr id="17431" name="AutoShape 23"/>
          <p:cNvSpPr>
            <a:spLocks noChangeArrowheads="1"/>
          </p:cNvSpPr>
          <p:nvPr/>
        </p:nvSpPr>
        <p:spPr bwMode="auto">
          <a:xfrm>
            <a:off x="3432175" y="3716341"/>
            <a:ext cx="1150939" cy="433387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Ctrl</a:t>
            </a:r>
            <a:endParaRPr lang="ru-RU" altLang="ru-RU" sz="2000"/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7248527" y="2565400"/>
            <a:ext cx="2951163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на страницу вверх</a:t>
            </a:r>
          </a:p>
        </p:txBody>
      </p:sp>
      <p:sp>
        <p:nvSpPr>
          <p:cNvPr id="17433" name="AutoShape 25"/>
          <p:cNvSpPr>
            <a:spLocks noChangeArrowheads="1"/>
          </p:cNvSpPr>
          <p:nvPr/>
        </p:nvSpPr>
        <p:spPr bwMode="auto">
          <a:xfrm>
            <a:off x="3432175" y="4797425"/>
            <a:ext cx="1150939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Ctrl</a:t>
            </a:r>
            <a:endParaRPr lang="ru-RU" altLang="ru-RU" sz="2000"/>
          </a:p>
        </p:txBody>
      </p:sp>
      <p:sp>
        <p:nvSpPr>
          <p:cNvPr id="17434" name="Text Box 26"/>
          <p:cNvSpPr txBox="1">
            <a:spLocks noChangeArrowheads="1"/>
          </p:cNvSpPr>
          <p:nvPr/>
        </p:nvSpPr>
        <p:spPr bwMode="auto">
          <a:xfrm>
            <a:off x="7248527" y="3716338"/>
            <a:ext cx="2951163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на страницу вниз</a:t>
            </a:r>
          </a:p>
        </p:txBody>
      </p:sp>
      <p:sp>
        <p:nvSpPr>
          <p:cNvPr id="17435" name="AutoShape 27"/>
          <p:cNvSpPr>
            <a:spLocks noChangeArrowheads="1"/>
          </p:cNvSpPr>
          <p:nvPr/>
        </p:nvSpPr>
        <p:spPr bwMode="auto">
          <a:xfrm>
            <a:off x="5375278" y="4797425"/>
            <a:ext cx="1008063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Home</a:t>
            </a:r>
            <a:endParaRPr lang="ru-RU" altLang="ru-RU" sz="2000"/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7319963" y="4868863"/>
            <a:ext cx="2951163" cy="40011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в  начало текста</a:t>
            </a:r>
          </a:p>
        </p:txBody>
      </p: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7319963" y="5734050"/>
            <a:ext cx="2951163" cy="406400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- в конец текста</a:t>
            </a:r>
          </a:p>
        </p:txBody>
      </p:sp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4800602" y="3789366"/>
            <a:ext cx="3587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 sz="2800" b="1"/>
              <a:t>+</a:t>
            </a:r>
            <a:endParaRPr lang="ru-RU" altLang="ru-RU" sz="2800" b="1"/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4800602" y="4797425"/>
            <a:ext cx="3587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 sz="2800" b="1"/>
              <a:t>+</a:t>
            </a:r>
            <a:endParaRPr lang="ru-RU" altLang="ru-RU" sz="2800" b="1"/>
          </a:p>
        </p:txBody>
      </p:sp>
      <p:sp>
        <p:nvSpPr>
          <p:cNvPr id="17440" name="AutoShape 32"/>
          <p:cNvSpPr>
            <a:spLocks noChangeArrowheads="1"/>
          </p:cNvSpPr>
          <p:nvPr/>
        </p:nvSpPr>
        <p:spPr bwMode="auto">
          <a:xfrm>
            <a:off x="3359149" y="2565400"/>
            <a:ext cx="1150939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Ctrl</a:t>
            </a:r>
            <a:endParaRPr lang="ru-RU" altLang="ru-RU" sz="2000"/>
          </a:p>
        </p:txBody>
      </p:sp>
      <p:sp>
        <p:nvSpPr>
          <p:cNvPr id="17441" name="Text Box 33"/>
          <p:cNvSpPr txBox="1">
            <a:spLocks noChangeArrowheads="1"/>
          </p:cNvSpPr>
          <p:nvPr/>
        </p:nvSpPr>
        <p:spPr bwMode="auto">
          <a:xfrm>
            <a:off x="4727578" y="2565400"/>
            <a:ext cx="3587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 sz="2800" b="1"/>
              <a:t>+</a:t>
            </a:r>
            <a:endParaRPr lang="ru-RU" altLang="ru-RU" sz="2800" b="1"/>
          </a:p>
        </p:txBody>
      </p:sp>
      <p:sp>
        <p:nvSpPr>
          <p:cNvPr id="17442" name="AutoShape 34"/>
          <p:cNvSpPr>
            <a:spLocks noChangeArrowheads="1"/>
          </p:cNvSpPr>
          <p:nvPr/>
        </p:nvSpPr>
        <p:spPr bwMode="auto">
          <a:xfrm>
            <a:off x="5232400" y="2565400"/>
            <a:ext cx="1150939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Page Up</a:t>
            </a:r>
            <a:endParaRPr lang="ru-RU" altLang="ru-RU" sz="2000"/>
          </a:p>
        </p:txBody>
      </p:sp>
      <p:sp>
        <p:nvSpPr>
          <p:cNvPr id="17443" name="AutoShape 35"/>
          <p:cNvSpPr>
            <a:spLocks noChangeArrowheads="1"/>
          </p:cNvSpPr>
          <p:nvPr/>
        </p:nvSpPr>
        <p:spPr bwMode="auto">
          <a:xfrm>
            <a:off x="5232400" y="3644900"/>
            <a:ext cx="1150939" cy="647700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/>
              <a:t>Page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altLang="ru-RU"/>
              <a:t>Down</a:t>
            </a:r>
            <a:endParaRPr lang="ru-RU" altLang="ru-RU"/>
          </a:p>
        </p:txBody>
      </p:sp>
      <p:sp>
        <p:nvSpPr>
          <p:cNvPr id="17444" name="AutoShape 36"/>
          <p:cNvSpPr>
            <a:spLocks noChangeArrowheads="1"/>
          </p:cNvSpPr>
          <p:nvPr/>
        </p:nvSpPr>
        <p:spPr bwMode="auto">
          <a:xfrm>
            <a:off x="3432175" y="5734050"/>
            <a:ext cx="1150939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Ctrl</a:t>
            </a:r>
            <a:endParaRPr lang="ru-RU" altLang="ru-RU" sz="2000"/>
          </a:p>
        </p:txBody>
      </p:sp>
      <p:sp>
        <p:nvSpPr>
          <p:cNvPr id="17445" name="Text Box 37"/>
          <p:cNvSpPr txBox="1">
            <a:spLocks noChangeArrowheads="1"/>
          </p:cNvSpPr>
          <p:nvPr/>
        </p:nvSpPr>
        <p:spPr bwMode="auto">
          <a:xfrm>
            <a:off x="4800602" y="5734050"/>
            <a:ext cx="3587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ru-RU" sz="2800" b="1"/>
              <a:t>+</a:t>
            </a:r>
            <a:endParaRPr lang="ru-RU" altLang="ru-RU" sz="2800" b="1"/>
          </a:p>
        </p:txBody>
      </p:sp>
      <p:sp>
        <p:nvSpPr>
          <p:cNvPr id="17446" name="AutoShape 38"/>
          <p:cNvSpPr>
            <a:spLocks noChangeArrowheads="1"/>
          </p:cNvSpPr>
          <p:nvPr/>
        </p:nvSpPr>
        <p:spPr bwMode="auto">
          <a:xfrm>
            <a:off x="5375278" y="5734050"/>
            <a:ext cx="1008063" cy="433388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End</a:t>
            </a:r>
            <a:endParaRPr lang="ru-RU" altLang="ru-RU" sz="2000"/>
          </a:p>
        </p:txBody>
      </p:sp>
      <p:sp>
        <p:nvSpPr>
          <p:cNvPr id="29703" name="Rectangle 7">
            <a:hlinkClick r:id="rId2"/>
          </p:cNvPr>
          <p:cNvSpPr>
            <a:spLocks noChangeArrowheads="1"/>
          </p:cNvSpPr>
          <p:nvPr/>
        </p:nvSpPr>
        <p:spPr bwMode="auto">
          <a:xfrm>
            <a:off x="3000376" y="3284540"/>
            <a:ext cx="3097213" cy="1584325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Текст сдвигается</a:t>
            </a:r>
          </a:p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вправо, освобождая</a:t>
            </a:r>
          </a:p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место вводимому</a:t>
            </a:r>
          </a:p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символу</a:t>
            </a:r>
          </a:p>
        </p:txBody>
      </p:sp>
      <p:sp>
        <p:nvSpPr>
          <p:cNvPr id="17448" name="AutoShape 40"/>
          <p:cNvSpPr>
            <a:spLocks noChangeArrowheads="1"/>
          </p:cNvSpPr>
          <p:nvPr/>
        </p:nvSpPr>
        <p:spPr bwMode="auto">
          <a:xfrm>
            <a:off x="5880100" y="2420941"/>
            <a:ext cx="1150939" cy="433387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/>
              <a:t>Insert</a:t>
            </a:r>
            <a:endParaRPr lang="ru-RU" altLang="ru-RU" sz="2000"/>
          </a:p>
        </p:txBody>
      </p:sp>
      <p:sp>
        <p:nvSpPr>
          <p:cNvPr id="2" name="Rectangle 7">
            <a:hlinkClick r:id="rId2"/>
          </p:cNvPr>
          <p:cNvSpPr>
            <a:spLocks noChangeArrowheads="1"/>
          </p:cNvSpPr>
          <p:nvPr/>
        </p:nvSpPr>
        <p:spPr bwMode="auto">
          <a:xfrm>
            <a:off x="6888163" y="3284540"/>
            <a:ext cx="3097212" cy="1584325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Символ, стоящий </a:t>
            </a:r>
          </a:p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за курсором,</a:t>
            </a:r>
          </a:p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заменяется символом,</a:t>
            </a:r>
          </a:p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вводимым с клавиатуры</a:t>
            </a:r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 flipV="1">
            <a:off x="4583113" y="2852738"/>
            <a:ext cx="0" cy="431800"/>
          </a:xfrm>
          <a:prstGeom prst="line">
            <a:avLst/>
          </a:prstGeom>
          <a:ln>
            <a:solidFill>
              <a:srgbClr val="FF662B"/>
            </a:solidFill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Line 15"/>
          <p:cNvSpPr>
            <a:spLocks noChangeShapeType="1"/>
          </p:cNvSpPr>
          <p:nvPr/>
        </p:nvSpPr>
        <p:spPr bwMode="auto">
          <a:xfrm flipV="1">
            <a:off x="8472488" y="2852738"/>
            <a:ext cx="0" cy="431800"/>
          </a:xfrm>
          <a:prstGeom prst="line">
            <a:avLst/>
          </a:prstGeom>
          <a:ln>
            <a:solidFill>
              <a:srgbClr val="FF662B"/>
            </a:solidFill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702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792540" y="2349500"/>
            <a:ext cx="1620837" cy="50323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Вставка </a:t>
            </a:r>
          </a:p>
        </p:txBody>
      </p:sp>
      <p:sp>
        <p:nvSpPr>
          <p:cNvPr id="4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7608890" y="2349500"/>
            <a:ext cx="1620837" cy="50323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>
                <a:solidFill>
                  <a:srgbClr val="FFFFFF"/>
                </a:solidFill>
                <a:cs typeface="Arial" charset="0"/>
              </a:rPr>
              <a:t>Замена </a:t>
            </a:r>
          </a:p>
        </p:txBody>
      </p:sp>
      <p:sp>
        <p:nvSpPr>
          <p:cNvPr id="5" name="Line 15"/>
          <p:cNvSpPr>
            <a:spLocks noChangeShapeType="1"/>
          </p:cNvSpPr>
          <p:nvPr/>
        </p:nvSpPr>
        <p:spPr bwMode="auto">
          <a:xfrm flipV="1">
            <a:off x="5375276" y="1844678"/>
            <a:ext cx="1152525" cy="504825"/>
          </a:xfrm>
          <a:prstGeom prst="line">
            <a:avLst/>
          </a:prstGeom>
          <a:ln>
            <a:solidFill>
              <a:srgbClr val="FF662B"/>
            </a:solidFill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 flipH="1" flipV="1">
            <a:off x="6456364" y="1844678"/>
            <a:ext cx="1152525" cy="504825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3503615" y="1196975"/>
            <a:ext cx="6048375" cy="649288"/>
          </a:xfrm>
          <a:prstGeom prst="rect">
            <a:avLst/>
          </a:prstGeom>
          <a:solidFill>
            <a:srgbClr val="31314D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rgbClr val="FFFFFF"/>
                </a:solidFill>
                <a:cs typeface="Arial" charset="0"/>
              </a:rPr>
              <a:t>Режимы работы текстового редактора</a:t>
            </a:r>
          </a:p>
        </p:txBody>
      </p:sp>
      <p:graphicFrame>
        <p:nvGraphicFramePr>
          <p:cNvPr id="17460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457693"/>
              </p:ext>
            </p:extLst>
          </p:nvPr>
        </p:nvGraphicFramePr>
        <p:xfrm>
          <a:off x="623391" y="3653475"/>
          <a:ext cx="11090820" cy="2895600"/>
        </p:xfrm>
        <a:graphic>
          <a:graphicData uri="http://schemas.openxmlformats.org/drawingml/2006/table">
            <a:tbl>
              <a:tblPr/>
              <a:tblGrid>
                <a:gridCol w="26405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502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182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Типы ошибок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Способы устранения ошибок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49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Лишний символ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265113" marR="0" lvl="0" indent="-2651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Установить курсор перед лишним символом.</a:t>
                      </a:r>
                    </a:p>
                    <a:p>
                      <a:pPr marL="265113" marR="0" lvl="0" indent="-2651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Нажать кнопку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Delete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45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Пропущенный символ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265113" marR="0" lvl="0" indent="-2651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Установить курсор на место вставки символа</a:t>
                      </a:r>
                    </a:p>
                    <a:p>
                      <a:pPr marL="265113" marR="0" lvl="0" indent="-2651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Нажать клавишу с нужным символом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419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Неверный символ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265113" marR="0" lvl="0" indent="-2651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Установить курсор перед ошибочным символом</a:t>
                      </a:r>
                    </a:p>
                    <a:p>
                      <a:pPr marL="265113" marR="0" lvl="0" indent="-2651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Нажать клавишу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Delete</a:t>
                      </a:r>
                    </a:p>
                    <a:p>
                      <a:pPr marL="265113" marR="0" lvl="0" indent="-2651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Нажать клавишу с верным символом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4" name="Стрелка вправо 53">
            <a:hlinkClick r:id="rId4" action="ppaction://hlinkfile"/>
          </p:cNvPr>
          <p:cNvSpPr/>
          <p:nvPr/>
        </p:nvSpPr>
        <p:spPr>
          <a:xfrm>
            <a:off x="10164889" y="2162564"/>
            <a:ext cx="1440160" cy="713350"/>
          </a:xfrm>
          <a:prstGeom prst="rightArrow">
            <a:avLst/>
          </a:prstGeom>
          <a:solidFill>
            <a:srgbClr val="FF662B"/>
          </a:solidFill>
          <a:ln w="25400" cap="flat" cmpd="sng" algn="ctr">
            <a:solidFill>
              <a:srgbClr val="31314D"/>
            </a:solidFill>
            <a:prstDash val="solid"/>
          </a:ln>
          <a:effectLst/>
        </p:spPr>
        <p:txBody>
          <a:bodyPr rtlCol="0" anchor="ctr"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АНИМАЦИЯ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592830" y="1590943"/>
            <a:ext cx="255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1314D"/>
                </a:solidFill>
                <a:effectLst/>
                <a:uLnTx/>
                <a:uFillTx/>
              </a:rPr>
              <a:t>Орфографическая проверка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31314D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0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0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10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10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10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10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10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1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10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10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10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 nodeType="clickPar">
                      <p:stCondLst>
                        <p:cond delay="indefinite"/>
                      </p:stCondLst>
                      <p:childTnLst>
                        <p:par>
                          <p:cTn id="2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9" dur="100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00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 nodeType="clickPar">
                      <p:stCondLst>
                        <p:cond delay="indefinite"/>
                      </p:stCondLst>
                      <p:childTnLst>
                        <p:par>
                          <p:cTn id="2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100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3" dur="1000"/>
                                        <p:tgtEl>
                                          <p:spTgt spid="1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59" grpId="0"/>
      <p:bldP spid="17457" grpId="0"/>
      <p:bldP spid="17412" grpId="0"/>
      <p:bldP spid="17413" grpId="0"/>
      <p:bldP spid="17413" grpId="1"/>
      <p:bldP spid="17414" grpId="0" animBg="1"/>
      <p:bldP spid="17414" grpId="1" animBg="1"/>
      <p:bldP spid="17415" grpId="0" animBg="1"/>
      <p:bldP spid="17415" grpId="1" animBg="1"/>
      <p:bldP spid="17416" grpId="0" animBg="1"/>
      <p:bldP spid="17416" grpId="1" animBg="1"/>
      <p:bldP spid="17417" grpId="0" animBg="1"/>
      <p:bldP spid="17417" grpId="1" animBg="1"/>
      <p:bldP spid="17418" grpId="0" animBg="1"/>
      <p:bldP spid="17418" grpId="1" animBg="1"/>
      <p:bldP spid="17419" grpId="0" animBg="1"/>
      <p:bldP spid="17419" grpId="1" animBg="1"/>
      <p:bldP spid="17420" grpId="0" animBg="1"/>
      <p:bldP spid="17420" grpId="1" animBg="1"/>
      <p:bldP spid="17421" grpId="0" animBg="1"/>
      <p:bldP spid="17421" grpId="1" animBg="1"/>
      <p:bldP spid="17422" grpId="0" animBg="1"/>
      <p:bldP spid="17422" grpId="1" animBg="1"/>
      <p:bldP spid="17423" grpId="0" animBg="1"/>
      <p:bldP spid="17423" grpId="1" animBg="1"/>
      <p:bldP spid="17424" grpId="0" animBg="1"/>
      <p:bldP spid="17424" grpId="1" animBg="1"/>
      <p:bldP spid="17425" grpId="0" animBg="1"/>
      <p:bldP spid="17425" grpId="1" animBg="1"/>
      <p:bldP spid="17426" grpId="0" animBg="1"/>
      <p:bldP spid="17426" grpId="1" animBg="1"/>
      <p:bldP spid="17427" grpId="0" animBg="1"/>
      <p:bldP spid="17427" grpId="1" animBg="1"/>
      <p:bldP spid="17428" grpId="0"/>
      <p:bldP spid="17428" grpId="1"/>
      <p:bldP spid="17429" grpId="0"/>
      <p:bldP spid="17429" grpId="1"/>
      <p:bldP spid="17430" grpId="0"/>
      <p:bldP spid="17430" grpId="1"/>
      <p:bldP spid="17431" grpId="0" animBg="1"/>
      <p:bldP spid="17431" grpId="1" animBg="1"/>
      <p:bldP spid="17432" grpId="0" animBg="1"/>
      <p:bldP spid="17432" grpId="1" animBg="1"/>
      <p:bldP spid="17433" grpId="0" animBg="1"/>
      <p:bldP spid="17433" grpId="1" animBg="1"/>
      <p:bldP spid="17434" grpId="0" animBg="1"/>
      <p:bldP spid="17434" grpId="1" animBg="1"/>
      <p:bldP spid="17435" grpId="0" animBg="1"/>
      <p:bldP spid="17435" grpId="1" animBg="1"/>
      <p:bldP spid="17436" grpId="0" animBg="1"/>
      <p:bldP spid="17436" grpId="1" animBg="1"/>
      <p:bldP spid="17437" grpId="0" animBg="1"/>
      <p:bldP spid="17437" grpId="1" animBg="1"/>
      <p:bldP spid="17438" grpId="0"/>
      <p:bldP spid="17438" grpId="1"/>
      <p:bldP spid="17439" grpId="0"/>
      <p:bldP spid="17439" grpId="1"/>
      <p:bldP spid="17440" grpId="0" animBg="1"/>
      <p:bldP spid="17440" grpId="1" animBg="1"/>
      <p:bldP spid="17441" grpId="0"/>
      <p:bldP spid="17441" grpId="1"/>
      <p:bldP spid="17442" grpId="0" animBg="1"/>
      <p:bldP spid="17442" grpId="1" animBg="1"/>
      <p:bldP spid="17443" grpId="0" animBg="1"/>
      <p:bldP spid="17443" grpId="1" animBg="1"/>
      <p:bldP spid="17444" grpId="0" animBg="1"/>
      <p:bldP spid="17444" grpId="1" animBg="1"/>
      <p:bldP spid="17445" grpId="0"/>
      <p:bldP spid="17445" grpId="1"/>
      <p:bldP spid="17446" grpId="0" animBg="1"/>
      <p:bldP spid="17446" grpId="1" animBg="1"/>
      <p:bldP spid="29703" grpId="0" animBg="1"/>
      <p:bldP spid="29703" grpId="1" animBg="1"/>
      <p:bldP spid="17448" grpId="0" animBg="1"/>
      <p:bldP spid="17448" grpId="1" animBg="1"/>
      <p:bldP spid="2" grpId="0" animBg="1"/>
      <p:bldP spid="2" grpId="1" animBg="1"/>
      <p:bldP spid="29702" grpId="0" animBg="1"/>
      <p:bldP spid="29702" grpId="1" animBg="1"/>
      <p:bldP spid="4" grpId="0" animBg="1"/>
      <p:bldP spid="4" grpId="1" animBg="1"/>
      <p:bldP spid="29705" grpId="0" animBg="1"/>
      <p:bldP spid="29705" grpId="1" animBg="1"/>
      <p:bldP spid="54" grpId="0" animBg="1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2"/>
          <p:cNvSpPr>
            <a:spLocks/>
          </p:cNvSpPr>
          <p:nvPr/>
        </p:nvSpPr>
        <p:spPr bwMode="auto">
          <a:xfrm>
            <a:off x="479454" y="472445"/>
            <a:ext cx="1123324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Работа с фрагментами текста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384034" y="1268761"/>
            <a:ext cx="3457575" cy="400110"/>
          </a:xfrm>
          <a:prstGeom prst="rect">
            <a:avLst/>
          </a:prstGeom>
          <a:solidFill>
            <a:srgbClr val="E2E2E2"/>
          </a:solidFill>
          <a:ln w="19050">
            <a:solidFill>
              <a:srgbClr val="FF662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/>
              <a:t>непрерывная часть текста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1918394" y="2565746"/>
            <a:ext cx="1079500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Символ </a:t>
            </a: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1991422" y="5013671"/>
            <a:ext cx="1512887" cy="15113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5000"/>
              </a:lnSpc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Удалить из</a:t>
            </a:r>
          </a:p>
          <a:p>
            <a:pPr algn="ctr">
              <a:lnSpc>
                <a:spcPct val="105000"/>
              </a:lnSpc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текста </a:t>
            </a:r>
          </a:p>
          <a:p>
            <a:pPr algn="ctr">
              <a:lnSpc>
                <a:spcPct val="105000"/>
              </a:lnSpc>
              <a:defRPr/>
            </a:pPr>
            <a:r>
              <a:rPr lang="ru-RU" sz="1400" b="1">
                <a:solidFill>
                  <a:srgbClr val="FFFFFF"/>
                </a:solidFill>
                <a:latin typeface="Arial" charset="0"/>
                <a:cs typeface="Arial" charset="0"/>
              </a:rPr>
              <a:t>(клавиши </a:t>
            </a:r>
          </a:p>
          <a:p>
            <a:pPr algn="ctr">
              <a:lnSpc>
                <a:spcPct val="105000"/>
              </a:lnSpc>
              <a:defRPr/>
            </a:pPr>
            <a:r>
              <a:rPr lang="en-US" sz="1400" b="1">
                <a:solidFill>
                  <a:srgbClr val="FFFFFF"/>
                </a:solidFill>
                <a:latin typeface="Arial" charset="0"/>
                <a:cs typeface="Arial" charset="0"/>
              </a:rPr>
              <a:t>Delete </a:t>
            </a:r>
            <a:endParaRPr lang="ru-RU" sz="1400" b="1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105000"/>
              </a:lnSpc>
              <a:defRPr/>
            </a:pPr>
            <a:r>
              <a:rPr lang="en-US" sz="1400" b="1">
                <a:solidFill>
                  <a:srgbClr val="FFFFFF"/>
                </a:solidFill>
                <a:latin typeface="Arial" charset="0"/>
                <a:cs typeface="Arial" charset="0"/>
              </a:rPr>
              <a:t>Backspace)</a:t>
            </a:r>
            <a:r>
              <a:rPr lang="ru-RU" b="1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 rot="5400000">
            <a:off x="5951439" y="1340992"/>
            <a:ext cx="0" cy="6192837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>
            <a:off x="9047856" y="4437412"/>
            <a:ext cx="0" cy="503237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3070919" y="2565746"/>
            <a:ext cx="1079500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Слово </a:t>
            </a: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294882" y="2565746"/>
            <a:ext cx="1079500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Строка </a:t>
            </a: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5518846" y="2565746"/>
            <a:ext cx="1800225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Предложение 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7390507" y="2565746"/>
            <a:ext cx="1079500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Абзац 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8543033" y="2565746"/>
            <a:ext cx="1223963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Документ </a:t>
            </a:r>
          </a:p>
        </p:txBody>
      </p:sp>
      <p:sp>
        <p:nvSpPr>
          <p:cNvPr id="7" name="Line 22"/>
          <p:cNvSpPr>
            <a:spLocks noChangeShapeType="1"/>
          </p:cNvSpPr>
          <p:nvPr/>
        </p:nvSpPr>
        <p:spPr bwMode="auto">
          <a:xfrm rot="5400000">
            <a:off x="5843488" y="-1143448"/>
            <a:ext cx="0" cy="6408737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>
            <a:off x="6023669" y="1484659"/>
            <a:ext cx="323851" cy="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 rot="5400000">
            <a:off x="2404965" y="2295078"/>
            <a:ext cx="468313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 rot="5400000">
            <a:off x="3413026" y="2295078"/>
            <a:ext cx="468313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 rot="5400000">
            <a:off x="4565552" y="2295078"/>
            <a:ext cx="468313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 rot="5400000">
            <a:off x="6149877" y="2295078"/>
            <a:ext cx="468313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 rot="5400000">
            <a:off x="7734201" y="2295078"/>
            <a:ext cx="468313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 rot="5400000">
            <a:off x="8813701" y="2295078"/>
            <a:ext cx="468313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auto">
          <a:xfrm rot="5400000">
            <a:off x="4744145" y="1898997"/>
            <a:ext cx="39687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007546" y="1268759"/>
            <a:ext cx="2016125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Фрагмент</a:t>
            </a:r>
            <a:r>
              <a:rPr lang="ru-RU" b="1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 rot="5400000">
            <a:off x="5682359" y="4202462"/>
            <a:ext cx="396875" cy="3175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934519" y="3573809"/>
            <a:ext cx="3960812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Действия с фрагментом</a:t>
            </a:r>
            <a:r>
              <a:rPr lang="ru-RU" b="1">
                <a:solidFill>
                  <a:srgbClr val="FFFFFF"/>
                </a:solidFill>
                <a:cs typeface="Arial" charset="0"/>
              </a:rPr>
              <a:t> </a:t>
            </a: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3934519" y="5013671"/>
            <a:ext cx="1657351" cy="15113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5000"/>
              </a:lnSpc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Вырезать из</a:t>
            </a:r>
          </a:p>
          <a:p>
            <a:pPr algn="ctr">
              <a:lnSpc>
                <a:spcPct val="105000"/>
              </a:lnSpc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текста </a:t>
            </a:r>
          </a:p>
          <a:p>
            <a:pPr algn="ctr">
              <a:lnSpc>
                <a:spcPct val="105000"/>
              </a:lnSpc>
              <a:defRPr/>
            </a:pPr>
            <a:r>
              <a:rPr lang="ru-RU" sz="1400" b="1">
                <a:solidFill>
                  <a:srgbClr val="FFFFFF"/>
                </a:solidFill>
                <a:latin typeface="Arial" charset="0"/>
                <a:cs typeface="Arial" charset="0"/>
              </a:rPr>
              <a:t>(поместить </a:t>
            </a:r>
          </a:p>
          <a:p>
            <a:pPr algn="ctr">
              <a:lnSpc>
                <a:spcPct val="105000"/>
              </a:lnSpc>
              <a:defRPr/>
            </a:pPr>
            <a:r>
              <a:rPr lang="ru-RU" sz="1400" b="1">
                <a:solidFill>
                  <a:srgbClr val="FFFFFF"/>
                </a:solidFill>
                <a:latin typeface="Arial" charset="0"/>
                <a:cs typeface="Arial" charset="0"/>
              </a:rPr>
              <a:t>в буфер</a:t>
            </a:r>
          </a:p>
          <a:p>
            <a:pPr algn="ctr">
              <a:lnSpc>
                <a:spcPct val="105000"/>
              </a:lnSpc>
              <a:defRPr/>
            </a:pPr>
            <a:r>
              <a:rPr lang="ru-RU" sz="1400" b="1">
                <a:solidFill>
                  <a:srgbClr val="FFFFFF"/>
                </a:solidFill>
                <a:latin typeface="Arial" charset="0"/>
                <a:cs typeface="Arial" charset="0"/>
              </a:rPr>
              <a:t>обмена</a:t>
            </a:r>
            <a:r>
              <a:rPr lang="en-US" sz="1400" b="1">
                <a:solidFill>
                  <a:srgbClr val="FFFFFF"/>
                </a:solidFill>
                <a:latin typeface="Arial" charset="0"/>
                <a:cs typeface="Arial" charset="0"/>
              </a:rPr>
              <a:t>)</a:t>
            </a:r>
            <a:r>
              <a:rPr lang="ru-RU" sz="16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6166545" y="5013671"/>
            <a:ext cx="1657351" cy="15113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Копировать 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в  буфер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обмена 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8327131" y="5013671"/>
            <a:ext cx="1512888" cy="15113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Вставить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из буфера 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обмена</a:t>
            </a:r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7103169" y="4437412"/>
            <a:ext cx="0" cy="503237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" name="Line 23"/>
          <p:cNvSpPr>
            <a:spLocks noChangeShapeType="1"/>
          </p:cNvSpPr>
          <p:nvPr/>
        </p:nvSpPr>
        <p:spPr bwMode="auto">
          <a:xfrm>
            <a:off x="4726681" y="4437412"/>
            <a:ext cx="0" cy="503237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2855019" y="4437412"/>
            <a:ext cx="0" cy="503237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1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31755" grpId="0" animBg="1"/>
      <p:bldP spid="31756" grpId="0" animBg="1"/>
      <p:bldP spid="2" grpId="0" animBg="1"/>
      <p:bldP spid="3" grpId="0" animBg="1"/>
      <p:bldP spid="4" grpId="0" animBg="1"/>
      <p:bldP spid="5" grpId="0" animBg="1"/>
      <p:bldP spid="6" grpId="0" animBg="1"/>
      <p:bldP spid="31749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558424" y="1196752"/>
            <a:ext cx="11161240" cy="4764381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200" b="1" i="1" dirty="0">
                <a:solidFill>
                  <a:srgbClr val="FF662B"/>
                </a:solidFill>
              </a:rPr>
              <a:t>Набор (ввод)</a:t>
            </a:r>
            <a:r>
              <a:rPr lang="ru-RU" altLang="ru-RU" sz="2200" dirty="0">
                <a:solidFill>
                  <a:srgbClr val="FF662B"/>
                </a:solidFill>
              </a:rPr>
              <a:t> </a:t>
            </a:r>
            <a:r>
              <a:rPr lang="ru-RU" altLang="ru-RU" sz="2200" dirty="0"/>
              <a:t>текста, как правило, осуществляется с помощью клавиатуры. Навык квалифицированного клавиатурного письма сегодня считается социальным, общекультурным. Изучить расположение букв на клавиатуре и освоить навыки ввода текста проще всего в процессе работы с </a:t>
            </a:r>
            <a:r>
              <a:rPr lang="ru-RU" altLang="ru-RU" sz="2200" b="1" i="1" dirty="0">
                <a:solidFill>
                  <a:srgbClr val="FF662B"/>
                </a:solidFill>
              </a:rPr>
              <a:t>клавиатурным тренажёром</a:t>
            </a:r>
            <a:r>
              <a:rPr lang="ru-RU" altLang="ru-RU" sz="2200" dirty="0"/>
              <a:t>.</a:t>
            </a:r>
          </a:p>
          <a:p>
            <a:pPr indent="363538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200" dirty="0"/>
              <a:t>При </a:t>
            </a:r>
            <a:r>
              <a:rPr lang="ru-RU" altLang="ru-RU" sz="2200" b="1" i="1" dirty="0">
                <a:solidFill>
                  <a:srgbClr val="FF662B"/>
                </a:solidFill>
              </a:rPr>
              <a:t>редактировании (правке)</a:t>
            </a:r>
            <a:r>
              <a:rPr lang="ru-RU" altLang="ru-RU" sz="2200" dirty="0"/>
              <a:t> текста его просматривают, чтобы убедиться, что всё правильно, исправляют обнаруженные ошибки и вносят необходимые изменения. При редактировании можно работать не только с отдельными символами, но и с целыми фрагментами текста: удалять, вырезать, копировать в буфер обмена и вставлять в нужное место один или несколько раз.</a:t>
            </a:r>
          </a:p>
          <a:p>
            <a:pPr indent="363538" eaLnBrk="1" hangingPunct="1">
              <a:lnSpc>
                <a:spcPct val="110000"/>
              </a:lnSpc>
              <a:spcBef>
                <a:spcPct val="30000"/>
              </a:spcBef>
            </a:pPr>
            <a:r>
              <a:rPr lang="ru-RU" altLang="ru-RU" sz="2200" dirty="0"/>
              <a:t>В современных текстовых процессорах реализованы </a:t>
            </a:r>
            <a:r>
              <a:rPr lang="ru-RU" altLang="ru-RU" sz="2200" b="1" i="1" dirty="0">
                <a:solidFill>
                  <a:srgbClr val="FF662B"/>
                </a:solidFill>
              </a:rPr>
              <a:t>функции проверки правописания</a:t>
            </a:r>
            <a:r>
              <a:rPr lang="ru-RU" altLang="ru-RU" sz="2200" i="1" dirty="0"/>
              <a:t>,</a:t>
            </a:r>
            <a:r>
              <a:rPr lang="ru-RU" altLang="ru-RU" sz="2200" b="1" i="1" dirty="0"/>
              <a:t> </a:t>
            </a:r>
            <a:r>
              <a:rPr lang="ru-RU" altLang="ru-RU" sz="2200" b="1" i="1" dirty="0">
                <a:solidFill>
                  <a:srgbClr val="FF662B"/>
                </a:solidFill>
              </a:rPr>
              <a:t>поиска</a:t>
            </a:r>
            <a:r>
              <a:rPr lang="ru-RU" altLang="ru-RU" sz="2200" dirty="0"/>
              <a:t> заданного </a:t>
            </a:r>
            <a:r>
              <a:rPr lang="ru-RU" altLang="ru-RU" sz="2200" b="1" i="1" dirty="0">
                <a:solidFill>
                  <a:srgbClr val="FF662B"/>
                </a:solidFill>
              </a:rPr>
              <a:t>фрагмента</a:t>
            </a:r>
            <a:r>
              <a:rPr lang="ru-RU" altLang="ru-RU" sz="2200" dirty="0"/>
              <a:t> текста и замены его другим фрагментом.</a:t>
            </a:r>
          </a:p>
        </p:txBody>
      </p:sp>
      <p:sp>
        <p:nvSpPr>
          <p:cNvPr id="4" name="Заголовок 3"/>
          <p:cNvSpPr>
            <a:spLocks/>
          </p:cNvSpPr>
          <p:nvPr/>
        </p:nvSpPr>
        <p:spPr bwMode="auto">
          <a:xfrm>
            <a:off x="551099" y="404664"/>
            <a:ext cx="1116124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rgbClr val="FF662B"/>
                </a:solidFill>
              </a:rPr>
              <a:t>Самое главное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483987" y="2060848"/>
            <a:ext cx="1584325" cy="122555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Режим </a:t>
            </a:r>
          </a:p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работы</a:t>
            </a:r>
          </a:p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текстового</a:t>
            </a:r>
          </a:p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редактора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5004937" y="2205310"/>
            <a:ext cx="1800225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Вставка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4970010" y="2781576"/>
            <a:ext cx="1835151" cy="3952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Замена</a:t>
            </a: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V="1">
            <a:off x="4069898" y="2384698"/>
            <a:ext cx="971551" cy="21590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4033388" y="2600598"/>
            <a:ext cx="936625" cy="32385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8245023" y="3286398"/>
            <a:ext cx="1873251" cy="6477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Лишний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символ </a:t>
            </a: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8208513" y="4438923"/>
            <a:ext cx="1908175" cy="6477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Пропущенный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символ </a:t>
            </a: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8210100" y="5554935"/>
            <a:ext cx="1906587" cy="75565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Неверный 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символ</a:t>
            </a: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5004938" y="4150001"/>
            <a:ext cx="1908175" cy="3952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Удалять  </a:t>
            </a: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4931911" y="4869135"/>
            <a:ext cx="1943100" cy="39528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Вырезать </a:t>
            </a:r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5004935" y="5518426"/>
            <a:ext cx="1906588" cy="3952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Копировать</a:t>
            </a:r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5004935" y="6166126"/>
            <a:ext cx="1906588" cy="3952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Вставлять</a:t>
            </a:r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>
            <a:off x="7740199" y="3033985"/>
            <a:ext cx="0" cy="2916238"/>
          </a:xfrm>
          <a:prstGeom prst="line">
            <a:avLst/>
          </a:prstGeom>
          <a:ln>
            <a:solidFill>
              <a:srgbClr val="FF662B"/>
            </a:solidFill>
            <a:headEnd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>
            <a:off x="7740199" y="3573735"/>
            <a:ext cx="468312" cy="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69" name="Line 25"/>
          <p:cNvSpPr>
            <a:spLocks noChangeShapeType="1"/>
          </p:cNvSpPr>
          <p:nvPr/>
        </p:nvSpPr>
        <p:spPr bwMode="auto">
          <a:xfrm>
            <a:off x="7740199" y="4726260"/>
            <a:ext cx="468312" cy="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71" name="Line 27"/>
          <p:cNvSpPr>
            <a:spLocks noChangeShapeType="1"/>
          </p:cNvSpPr>
          <p:nvPr/>
        </p:nvSpPr>
        <p:spPr bwMode="auto">
          <a:xfrm>
            <a:off x="7740199" y="5950223"/>
            <a:ext cx="468312" cy="0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 flipV="1">
            <a:off x="3996875" y="4329388"/>
            <a:ext cx="1042987" cy="1044575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 flipV="1">
            <a:off x="3996875" y="5086626"/>
            <a:ext cx="935037" cy="287337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31776" name="Line 32"/>
          <p:cNvSpPr>
            <a:spLocks noChangeShapeType="1"/>
          </p:cNvSpPr>
          <p:nvPr/>
        </p:nvSpPr>
        <p:spPr bwMode="auto">
          <a:xfrm>
            <a:off x="4068311" y="5373963"/>
            <a:ext cx="863600" cy="360363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77" name="Line 33"/>
          <p:cNvSpPr>
            <a:spLocks noChangeShapeType="1"/>
          </p:cNvSpPr>
          <p:nvPr/>
        </p:nvSpPr>
        <p:spPr bwMode="auto">
          <a:xfrm>
            <a:off x="3996874" y="5373963"/>
            <a:ext cx="1008063" cy="1008063"/>
          </a:xfrm>
          <a:prstGeom prst="line">
            <a:avLst/>
          </a:prstGeom>
          <a:ln>
            <a:solidFill>
              <a:srgbClr val="FF662B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310" name="Заголовок 2"/>
          <p:cNvSpPr>
            <a:spLocks/>
          </p:cNvSpPr>
          <p:nvPr/>
        </p:nvSpPr>
        <p:spPr bwMode="auto">
          <a:xfrm>
            <a:off x="551384" y="366507"/>
            <a:ext cx="1108923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31314D"/>
                </a:solidFill>
              </a:rPr>
              <a:t>Опорный конспект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7632250" y="2278335"/>
            <a:ext cx="1584325" cy="75565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Виды</a:t>
            </a:r>
          </a:p>
          <a:p>
            <a:pPr algn="ctr">
              <a:defRPr/>
            </a:pPr>
            <a:r>
              <a:rPr lang="ru-RU" b="1">
                <a:solidFill>
                  <a:srgbClr val="FFFFFF"/>
                </a:solidFill>
                <a:cs typeface="Arial" charset="0"/>
              </a:rPr>
              <a:t> ошибок </a:t>
            </a:r>
          </a:p>
        </p:txBody>
      </p:sp>
      <p:sp>
        <p:nvSpPr>
          <p:cNvPr id="23586" name="Text Box 5"/>
          <p:cNvSpPr txBox="1">
            <a:spLocks noChangeArrowheads="1"/>
          </p:cNvSpPr>
          <p:nvPr/>
        </p:nvSpPr>
        <p:spPr bwMode="auto">
          <a:xfrm>
            <a:off x="551384" y="1080315"/>
            <a:ext cx="11089232" cy="830997"/>
          </a:xfrm>
          <a:prstGeom prst="rect">
            <a:avLst/>
          </a:prstGeom>
          <a:solidFill>
            <a:srgbClr val="E2E2E2"/>
          </a:solidFill>
          <a:ln w="38100">
            <a:solidFill>
              <a:srgbClr val="FF662B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/>
            <a:r>
              <a:rPr lang="ru-RU" altLang="ru-RU" sz="2400" b="1" dirty="0">
                <a:solidFill>
                  <a:srgbClr val="FF662B"/>
                </a:solidFill>
              </a:rPr>
              <a:t>Подготовка документа на компьютере</a:t>
            </a:r>
            <a:r>
              <a:rPr lang="ru-RU" altLang="ru-RU" sz="2400" dirty="0"/>
              <a:t> состоит из таких этапов, как набор, редактирование и форматирование</a:t>
            </a:r>
            <a:r>
              <a:rPr lang="ru-RU" altLang="ru-RU" sz="2000" dirty="0"/>
              <a:t>.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2412548" y="4726260"/>
            <a:ext cx="1655763" cy="1404938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Фрагмент</a:t>
            </a:r>
          </a:p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текста –</a:t>
            </a:r>
          </a:p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непрерывная </a:t>
            </a:r>
          </a:p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часть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51" grpId="0" animBg="1"/>
      <p:bldP spid="31752" grpId="0" animBg="1"/>
      <p:bldP spid="31755" grpId="0" animBg="1"/>
      <p:bldP spid="31757" grpId="0" animBg="1"/>
      <p:bldP spid="31759" grpId="0" animBg="1"/>
      <p:bldP spid="31761" grpId="0" animBg="1"/>
      <p:bldP spid="31763" grpId="0" animBg="1"/>
      <p:bldP spid="31764" grpId="0" animBg="1"/>
      <p:bldP spid="31765" grpId="0" animBg="1"/>
      <p:bldP spid="31749" grpId="0" animBg="1"/>
      <p:bldP spid="23586" grpId="0" animBg="1"/>
      <p:bldP spid="317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/>
          </p:cNvSpPr>
          <p:nvPr/>
        </p:nvSpPr>
        <p:spPr bwMode="auto">
          <a:xfrm>
            <a:off x="550863" y="404813"/>
            <a:ext cx="111617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4400" b="1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Домашнее задание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50863" y="1628777"/>
            <a:ext cx="111617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 smtClean="0">
                <a:latin typeface="Arial" panose="020B0604020202020204" pitchFamily="34" charset="0"/>
              </a:rPr>
              <a:t>§4.2, </a:t>
            </a:r>
            <a:r>
              <a:rPr lang="ru-RU" altLang="ru-RU" sz="2800" b="1" dirty="0">
                <a:latin typeface="Arial" panose="020B0604020202020204" pitchFamily="34" charset="0"/>
              </a:rPr>
              <a:t>вопросы и задания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1-12 к </a:t>
            </a:r>
            <a:r>
              <a:rPr lang="ru-RU" altLang="ru-RU" sz="2800" b="1" dirty="0">
                <a:latin typeface="Arial" panose="020B0604020202020204" pitchFamily="34" charset="0"/>
              </a:rPr>
              <a:t>параграфу,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>
                <a:latin typeface="Arial" panose="020B0604020202020204" pitchFamily="34" charset="0"/>
              </a:rPr>
              <a:t>РТ: №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169, 173, 175, 176, 178, 179, 181.</a:t>
            </a:r>
            <a:endParaRPr lang="ru-RU" altLang="ru-RU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32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1684</TotalTime>
  <Words>686</Words>
  <Application>Microsoft Office PowerPoint</Application>
  <PresentationFormat>Произвольный</PresentationFormat>
  <Paragraphs>159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1_Воздушный поток</vt:lpstr>
      <vt:lpstr>Волна</vt:lpstr>
      <vt:lpstr>Трек</vt:lpstr>
      <vt:lpstr>Эркер</vt:lpstr>
      <vt:lpstr>СОЗДАНИЕ ТЕКСТОВЫХ ДОКУМЕНТОВ НА КОМПЬЮТЕРЕ</vt:lpstr>
      <vt:lpstr>Ключевые слова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ТЕКСТОВЫХ ДОКУМЕНТОВ НА КОМПЬЮТЕРЕ</dc:title>
  <cp:lastModifiedBy>1</cp:lastModifiedBy>
  <cp:revision>2</cp:revision>
  <dcterms:created xsi:type="dcterms:W3CDTF">2011-09-19T18:11:49Z</dcterms:created>
  <dcterms:modified xsi:type="dcterms:W3CDTF">2017-08-07T18:46:43Z</dcterms:modified>
</cp:coreProperties>
</file>